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23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1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0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09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3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7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0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7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7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9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4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15BF6-8658-4BE3-8FBA-B3403136967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B36EA-440C-45E6-AEBD-C2BA35D39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1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36553" y="228600"/>
            <a:ext cx="7040125" cy="99060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2025-26 (FY 2026)   </a:t>
            </a:r>
            <a:br>
              <a:rPr lang="en-US" sz="2800" dirty="0"/>
            </a:br>
            <a:r>
              <a:rPr lang="en-US" sz="2800" dirty="0"/>
              <a:t>Budget vs. Actual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prstClr val="white"/>
                </a:solidFill>
              </a:rPr>
              <a:t>5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05164"/>
              </p:ext>
            </p:extLst>
          </p:nvPr>
        </p:nvGraphicFramePr>
        <p:xfrm>
          <a:off x="457200" y="1143000"/>
          <a:ext cx="8306880" cy="5738672"/>
        </p:xfrm>
        <a:graphic>
          <a:graphicData uri="http://schemas.openxmlformats.org/drawingml/2006/table">
            <a:tbl>
              <a:tblPr/>
              <a:tblGrid>
                <a:gridCol w="1380288">
                  <a:extLst>
                    <a:ext uri="{9D8B030D-6E8A-4147-A177-3AD203B41FA5}">
                      <a16:colId xmlns:a16="http://schemas.microsoft.com/office/drawing/2014/main" val="2071743003"/>
                    </a:ext>
                  </a:extLst>
                </a:gridCol>
                <a:gridCol w="2992022">
                  <a:extLst>
                    <a:ext uri="{9D8B030D-6E8A-4147-A177-3AD203B41FA5}">
                      <a16:colId xmlns:a16="http://schemas.microsoft.com/office/drawing/2014/main" val="1880853215"/>
                    </a:ext>
                  </a:extLst>
                </a:gridCol>
                <a:gridCol w="67101">
                  <a:extLst>
                    <a:ext uri="{9D8B030D-6E8A-4147-A177-3AD203B41FA5}">
                      <a16:colId xmlns:a16="http://schemas.microsoft.com/office/drawing/2014/main" val="2336808027"/>
                    </a:ext>
                  </a:extLst>
                </a:gridCol>
                <a:gridCol w="569114">
                  <a:extLst>
                    <a:ext uri="{9D8B030D-6E8A-4147-A177-3AD203B41FA5}">
                      <a16:colId xmlns:a16="http://schemas.microsoft.com/office/drawing/2014/main" val="557742198"/>
                    </a:ext>
                  </a:extLst>
                </a:gridCol>
                <a:gridCol w="824245">
                  <a:extLst>
                    <a:ext uri="{9D8B030D-6E8A-4147-A177-3AD203B41FA5}">
                      <a16:colId xmlns:a16="http://schemas.microsoft.com/office/drawing/2014/main" val="762500034"/>
                    </a:ext>
                  </a:extLst>
                </a:gridCol>
                <a:gridCol w="67101">
                  <a:extLst>
                    <a:ext uri="{9D8B030D-6E8A-4147-A177-3AD203B41FA5}">
                      <a16:colId xmlns:a16="http://schemas.microsoft.com/office/drawing/2014/main" val="752861419"/>
                    </a:ext>
                  </a:extLst>
                </a:gridCol>
                <a:gridCol w="585606">
                  <a:extLst>
                    <a:ext uri="{9D8B030D-6E8A-4147-A177-3AD203B41FA5}">
                      <a16:colId xmlns:a16="http://schemas.microsoft.com/office/drawing/2014/main" val="3172398003"/>
                    </a:ext>
                  </a:extLst>
                </a:gridCol>
                <a:gridCol w="797434">
                  <a:extLst>
                    <a:ext uri="{9D8B030D-6E8A-4147-A177-3AD203B41FA5}">
                      <a16:colId xmlns:a16="http://schemas.microsoft.com/office/drawing/2014/main" val="3164343568"/>
                    </a:ext>
                  </a:extLst>
                </a:gridCol>
                <a:gridCol w="67101">
                  <a:extLst>
                    <a:ext uri="{9D8B030D-6E8A-4147-A177-3AD203B41FA5}">
                      <a16:colId xmlns:a16="http://schemas.microsoft.com/office/drawing/2014/main" val="491564292"/>
                    </a:ext>
                  </a:extLst>
                </a:gridCol>
                <a:gridCol w="855481">
                  <a:extLst>
                    <a:ext uri="{9D8B030D-6E8A-4147-A177-3AD203B41FA5}">
                      <a16:colId xmlns:a16="http://schemas.microsoft.com/office/drawing/2014/main" val="2795479082"/>
                    </a:ext>
                  </a:extLst>
                </a:gridCol>
                <a:gridCol w="101387">
                  <a:extLst>
                    <a:ext uri="{9D8B030D-6E8A-4147-A177-3AD203B41FA5}">
                      <a16:colId xmlns:a16="http://schemas.microsoft.com/office/drawing/2014/main" val="554316063"/>
                    </a:ext>
                  </a:extLst>
                </a:gridCol>
              </a:tblGrid>
              <a:tr h="25814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7/2025 – 6/2026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Budgeted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(YTD)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Difference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03929"/>
                  </a:ext>
                </a:extLst>
              </a:tr>
              <a:tr h="115080"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410460"/>
                  </a:ext>
                </a:extLst>
              </a:tr>
              <a:tr h="27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Receipts: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2391812"/>
                  </a:ext>
                </a:extLst>
              </a:tr>
              <a:tr h="47396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collections from Members (net of fees)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$ 3,860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2,059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  1860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708720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Income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$ 0  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300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$     300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388688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Interest earned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$ 1,200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430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   770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97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Receipts</a:t>
                      </a:r>
                    </a:p>
                  </a:txBody>
                  <a:tcPr marL="141054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$ 5,060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kumimoji="0"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$2,789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2,271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7486534"/>
                  </a:ext>
                </a:extLst>
              </a:tr>
              <a:tr h="21045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780756"/>
                  </a:ext>
                </a:extLst>
              </a:tr>
              <a:tr h="2740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Disbursements: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867569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Attorney Fees (net)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500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</a:t>
                      </a:r>
                      <a:r>
                        <a:rPr lang="en-US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806580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Website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650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    0   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218493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Govt. Filing Fees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15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$ 10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501384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$ 1,855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$  602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1253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2661836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Landscaping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850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375 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475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92742255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Welcome Buckets for New Neighbors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280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554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-274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Neighborhood Events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</a:t>
                      </a:r>
                      <a:r>
                        <a:rPr lang="en-US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26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   0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6413117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Postage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100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0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4350148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Supplies/Printing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150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0  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0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7032900"/>
                  </a:ext>
                </a:extLst>
              </a:tr>
              <a:tr h="2263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400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$ 383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    17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0121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</a:p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90772329"/>
                  </a:ext>
                </a:extLst>
              </a:tr>
              <a:tr h="34746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Disbursements</a:t>
                      </a:r>
                    </a:p>
                  </a:txBody>
                  <a:tcPr marL="141054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$ 5,060 </a:t>
                      </a:r>
                    </a:p>
                  </a:txBody>
                  <a:tcPr marL="7053" marR="45720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$  1924  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($  3136)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56117323"/>
                  </a:ext>
                </a:extLst>
              </a:tr>
              <a:tr h="27404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Inflow for the Year</a:t>
                      </a: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1054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         0</a:t>
                      </a:r>
                      <a:r>
                        <a:rPr 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45720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$ 865    </a:t>
                      </a:r>
                    </a:p>
                  </a:txBody>
                  <a:tcPr marL="7053" marR="45720" marT="7053" marB="42316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$ 865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53" marR="7053" marT="7053" marB="4231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217117" y="611088"/>
            <a:ext cx="15458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As of 10/01/25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6795" y="1524000"/>
            <a:ext cx="49725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2523" y="1524000"/>
            <a:ext cx="52135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52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50226" y="1524000"/>
            <a:ext cx="45557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0070C0"/>
                </a:solidFill>
              </a:rPr>
              <a:t>-48</a:t>
            </a:r>
          </a:p>
        </p:txBody>
      </p:sp>
    </p:spTree>
    <p:extLst>
      <p:ext uri="{BB962C8B-B14F-4D97-AF65-F5344CB8AC3E}">
        <p14:creationId xmlns:p14="http://schemas.microsoft.com/office/powerpoint/2010/main" val="59491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213</Words>
  <Application>Microsoft Office PowerPoint</Application>
  <PresentationFormat>On-screen Show (4:3)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2025-26 (FY 2026)    Budget vs. Actual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2023-24 (FY 2024)    Budget vs. Actual</dc:title>
  <dc:creator>Kenneth Dunn</dc:creator>
  <cp:lastModifiedBy>BERTO RODRIGUEZ</cp:lastModifiedBy>
  <cp:revision>47</cp:revision>
  <cp:lastPrinted>2025-06-12T15:37:03Z</cp:lastPrinted>
  <dcterms:created xsi:type="dcterms:W3CDTF">2024-12-03T10:52:42Z</dcterms:created>
  <dcterms:modified xsi:type="dcterms:W3CDTF">2025-10-18T02:03:56Z</dcterms:modified>
</cp:coreProperties>
</file>